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1.png" ContentType="image/png"/>
  <Override PartName="/ppt/media/image56.jpeg" ContentType="image/jpeg"/>
  <Override PartName="/ppt/media/image13.jpeg" ContentType="image/jpeg"/>
  <Override PartName="/ppt/media/image54.png" ContentType="image/png"/>
  <Override PartName="/ppt/media/image4.png" ContentType="image/png"/>
  <Override PartName="/ppt/media/image39.png" ContentType="image/png"/>
  <Override PartName="/ppt/media/image12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44.jpeg" ContentType="image/jpeg"/>
  <Override PartName="/ppt/media/image51.png" ContentType="image/png"/>
  <Override PartName="/ppt/media/image1.png" ContentType="image/png"/>
  <Override PartName="/ppt/media/image36.png" ContentType="image/png"/>
  <Override PartName="/ppt/media/image6.jpeg" ContentType="image/jpe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Образец заголовка</a:t>
            </a:r>
            <a:endParaRPr b="0" lang="ru-RU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ACAEEF9-F10C-4256-9A16-B93401C55FEE}" type="datetime">
              <a:rPr b="0" lang="ru-R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4.4.19</a:t>
            </a:fld>
            <a:endParaRPr b="0" lang="ru-RU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C626833-33CE-4B42-A270-6B3D03B760BE}" type="slidenum">
              <a:rPr b="0" lang="ru-R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</a:t>
            </a:fld>
            <a:endParaRPr b="0" lang="ru-RU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Второй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Образец текста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Второй уровень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Третий уровень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Четвертый уровень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Пятый уровень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B30D7E6-3364-40DA-8B88-875150358DB1}" type="datetime">
              <a:rPr b="0" lang="ru-R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4.4.19</a:t>
            </a:fld>
            <a:endParaRPr b="0" lang="ru-RU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5480E6E-291C-4A85-BA0B-9A5DC616ACB5}" type="slidenum">
              <a:rPr b="0" lang="ru-RU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ru-RU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523880" y="168732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Генеративные модели:</a:t>
            </a:r>
            <a:br/>
            <a:r>
              <a:rPr b="0" lang="ru-RU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AE, GAN.</a:t>
            </a:r>
            <a:endParaRPr b="0" lang="ru-RU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523880" y="5835600"/>
            <a:ext cx="9143640" cy="510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2018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PixelRNN и PixelCNN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838080" y="5055840"/>
            <a:ext cx="6760800" cy="1418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Минусы: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Медленная генерация новых картинок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9" name="Рисунок 3" descr=""/>
          <p:cNvPicPr/>
          <p:nvPr/>
        </p:nvPicPr>
        <p:blipFill>
          <a:blip r:embed="rId1"/>
          <a:stretch/>
        </p:blipFill>
        <p:spPr>
          <a:xfrm>
            <a:off x="838080" y="1690560"/>
            <a:ext cx="6760800" cy="289476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7797240" y="1690560"/>
            <a:ext cx="3793320" cy="4413240"/>
          </a:xfrm>
          <a:prstGeom prst="rect">
            <a:avLst/>
          </a:prstGeom>
          <a:blipFill>
            <a:blip r:embed="rId2"/>
            <a:stretch>
              <a:fillRect l="-3323" t="-2285" r="0" b="-113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6" dur="indefinite" restart="never" nodeType="tmRoot">
          <p:childTnLst>
            <p:seq>
              <p:cTn id="2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Автоэнкодер (AE)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838080" y="1690560"/>
            <a:ext cx="1051524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3" name="Рисунок 10" descr=""/>
          <p:cNvPicPr/>
          <p:nvPr/>
        </p:nvPicPr>
        <p:blipFill>
          <a:blip r:embed="rId2"/>
          <a:stretch/>
        </p:blipFill>
        <p:spPr>
          <a:xfrm>
            <a:off x="4540320" y="3471840"/>
            <a:ext cx="3111120" cy="3225600"/>
          </a:xfrm>
          <a:prstGeom prst="rect">
            <a:avLst/>
          </a:prstGeom>
          <a:ln>
            <a:noFill/>
          </a:ln>
        </p:spPr>
      </p:pic>
      <p:sp>
        <p:nvSpPr>
          <p:cNvPr id="114" name="CustomShape 3"/>
          <p:cNvSpPr/>
          <p:nvPr/>
        </p:nvSpPr>
        <p:spPr>
          <a:xfrm flipH="1">
            <a:off x="7166880" y="4769640"/>
            <a:ext cx="1334160" cy="31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4"/>
          <p:cNvSpPr/>
          <p:nvPr/>
        </p:nvSpPr>
        <p:spPr>
          <a:xfrm>
            <a:off x="4226040" y="4263120"/>
            <a:ext cx="1581480" cy="24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5"/>
          <p:cNvSpPr/>
          <p:nvPr/>
        </p:nvSpPr>
        <p:spPr>
          <a:xfrm flipV="1">
            <a:off x="3917160" y="5770440"/>
            <a:ext cx="1803600" cy="17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6"/>
          <p:cNvSpPr/>
          <p:nvPr/>
        </p:nvSpPr>
        <p:spPr>
          <a:xfrm flipH="1">
            <a:off x="7651080" y="3471840"/>
            <a:ext cx="1306440" cy="30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7"/>
          <p:cNvSpPr/>
          <p:nvPr/>
        </p:nvSpPr>
        <p:spPr>
          <a:xfrm flipH="1">
            <a:off x="7834320" y="6366600"/>
            <a:ext cx="1321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8"/>
          <p:cNvSpPr/>
          <p:nvPr/>
        </p:nvSpPr>
        <p:spPr>
          <a:xfrm>
            <a:off x="9394920" y="6185160"/>
            <a:ext cx="1947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Исходные данные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9"/>
          <p:cNvSpPr/>
          <p:nvPr/>
        </p:nvSpPr>
        <p:spPr>
          <a:xfrm>
            <a:off x="9063720" y="3287160"/>
            <a:ext cx="1619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Реконструкция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10"/>
          <p:cNvSpPr/>
          <p:nvPr/>
        </p:nvSpPr>
        <p:spPr>
          <a:xfrm>
            <a:off x="8651160" y="4557960"/>
            <a:ext cx="2401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Сжатое представление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11"/>
          <p:cNvSpPr/>
          <p:nvPr/>
        </p:nvSpPr>
        <p:spPr>
          <a:xfrm>
            <a:off x="3055680" y="4017240"/>
            <a:ext cx="1014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Декодер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12"/>
          <p:cNvSpPr/>
          <p:nvPr/>
        </p:nvSpPr>
        <p:spPr>
          <a:xfrm>
            <a:off x="2906640" y="5744160"/>
            <a:ext cx="1002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Энкодер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13"/>
          <p:cNvSpPr/>
          <p:nvPr/>
        </p:nvSpPr>
        <p:spPr>
          <a:xfrm>
            <a:off x="838080" y="3817080"/>
            <a:ext cx="20610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Лоссы: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2) 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14"/>
          <p:cNvSpPr/>
          <p:nvPr/>
        </p:nvSpPr>
        <p:spPr>
          <a:xfrm>
            <a:off x="838080" y="3817080"/>
            <a:ext cx="2061000" cy="1569240"/>
          </a:xfrm>
          <a:prstGeom prst="rect">
            <a:avLst/>
          </a:prstGeom>
          <a:blipFill>
            <a:blip r:embed="rId3"/>
            <a:stretch>
              <a:fillRect l="-4288" t="-3212" r="0" b="-725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8" dur="indefinite" restart="never" nodeType="tmRoot">
          <p:childTnLst>
            <p:seq>
              <p:cTn id="2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Автоэнкодер (AE)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838080" y="1690560"/>
            <a:ext cx="66373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Какие слои используются для построения автоэнкодеров: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Baseline: FC + nonliear(sigmoid)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Advanced: Deep-FC сеть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SOTA : CNN + ReLU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Обычно размерность вектора  гораздо меньше, чем . Это делается для того, чтобы модель строила как можно более информативное внутреннее представление данных.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28" name="Рисунок 10" descr=""/>
          <p:cNvPicPr/>
          <p:nvPr/>
        </p:nvPicPr>
        <p:blipFill>
          <a:blip r:embed="rId1"/>
          <a:stretch/>
        </p:blipFill>
        <p:spPr>
          <a:xfrm>
            <a:off x="7604640" y="1690560"/>
            <a:ext cx="3111120" cy="322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0" dur="indefinite" restart="never" nodeType="tmRoot">
          <p:childTnLst>
            <p:seq>
              <p:cTn id="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Автоэнкодер (AE)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38080" y="1690560"/>
            <a:ext cx="6637320" cy="48085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1" name="Рисунок 10" descr=""/>
          <p:cNvPicPr/>
          <p:nvPr/>
        </p:nvPicPr>
        <p:blipFill>
          <a:blip r:embed="rId2"/>
          <a:stretch/>
        </p:blipFill>
        <p:spPr>
          <a:xfrm>
            <a:off x="7859160" y="1690560"/>
            <a:ext cx="3111120" cy="32256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7580880" y="5094720"/>
            <a:ext cx="3772440" cy="15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</a:t>
            </a: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желаемая вероятность активации нейронов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эмпирическая вер-ть, посчитанная по данным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7580880" y="5094720"/>
            <a:ext cx="3772440" cy="1553040"/>
          </a:xfrm>
          <a:prstGeom prst="rect">
            <a:avLst/>
          </a:prstGeom>
          <a:blipFill>
            <a:blip r:embed="rId3"/>
            <a:stretch>
              <a:fillRect l="-2343" t="-6492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2" dur="indefinite" restart="never" nodeType="tmRoot">
          <p:childTnLst>
            <p:seq>
              <p:cTn id="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Автоэнкодер (AE)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838080" y="1690560"/>
            <a:ext cx="10924920" cy="4808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Автоэнкодеры способны обучать действительно хорошие представления данных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Так же возможно предобучать сети для задач классификации по схеме обучения автоэнкодера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Но! Можно ли генерировать новые данные из распределения скрытых представлений исходных данных ?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Ответ: в ванильной реализации практически - нет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4" dur="indefinite" restart="never" nodeType="tmRoot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Вариационный автоэнкодер (VAE)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8080" y="1690560"/>
            <a:ext cx="10924920" cy="1256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Вариационный автокодировщик – это модель, описывающая процесс автокодирования с вероятностной точки зрения. 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Пускай нам дана выборка , предположим, что она порождена из некоторого скрытого представления 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8" name="Рисунок 3" descr=""/>
          <p:cNvPicPr/>
          <p:nvPr/>
        </p:nvPicPr>
        <p:blipFill>
          <a:blip r:embed="rId1"/>
          <a:stretch/>
        </p:blipFill>
        <p:spPr>
          <a:xfrm>
            <a:off x="4192920" y="2855520"/>
            <a:ext cx="3420000" cy="313884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838080" y="5167080"/>
            <a:ext cx="3636720" cy="688680"/>
          </a:xfrm>
          <a:prstGeom prst="rect">
            <a:avLst/>
          </a:prstGeom>
          <a:blipFill>
            <a:blip r:embed="rId2"/>
            <a:stretch>
              <a:fillRect l="-2779" t="-21816" r="0" b="-1816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7971120" y="2855520"/>
            <a:ext cx="3636720" cy="3575880"/>
          </a:xfrm>
          <a:prstGeom prst="rect">
            <a:avLst/>
          </a:prstGeom>
          <a:blipFill>
            <a:blip r:embed="rId3"/>
            <a:stretch>
              <a:fillRect l="-1738" t="-2835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696960" y="3368520"/>
            <a:ext cx="363672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Сэмплируем </a:t>
            </a:r>
            <a:r>
              <a:rPr b="0" i="1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1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из известного 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 flipV="1">
            <a:off x="4113000" y="4375440"/>
            <a:ext cx="1527120" cy="16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7"/>
          <p:cNvSpPr/>
          <p:nvPr/>
        </p:nvSpPr>
        <p:spPr>
          <a:xfrm>
            <a:off x="3042720" y="4357080"/>
            <a:ext cx="1029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Декодер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4421520" y="6112440"/>
            <a:ext cx="296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Все классно! В чем подвох 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6" dur="indefinite" restart="never" nodeType="tmRoot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Вариационный автоэнкодер (VAE)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838080" y="1690560"/>
            <a:ext cx="10924920" cy="46173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8" dur="indefinite" restart="never" nodeType="tmRoot">
          <p:childTnLst>
            <p:seq>
              <p:cTn id="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Вариационный автоэнкодер (VAE)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8" name="Объект 3" descr=""/>
          <p:cNvPicPr/>
          <p:nvPr/>
        </p:nvPicPr>
        <p:blipFill>
          <a:blip r:embed="rId1"/>
          <a:stretch/>
        </p:blipFill>
        <p:spPr>
          <a:xfrm>
            <a:off x="6988320" y="2840760"/>
            <a:ext cx="3720600" cy="2717280"/>
          </a:xfrm>
          <a:prstGeom prst="rect">
            <a:avLst/>
          </a:prstGeom>
          <a:ln>
            <a:noFill/>
          </a:ln>
        </p:spPr>
      </p:pic>
      <p:pic>
        <p:nvPicPr>
          <p:cNvPr id="149" name="Рисунок 6" descr=""/>
          <p:cNvPicPr/>
          <p:nvPr/>
        </p:nvPicPr>
        <p:blipFill>
          <a:blip r:embed="rId2"/>
          <a:stretch/>
        </p:blipFill>
        <p:spPr>
          <a:xfrm>
            <a:off x="1466640" y="2840760"/>
            <a:ext cx="4038120" cy="279360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287640" y="4006800"/>
            <a:ext cx="1838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Сеть энкодера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9954000" y="3863880"/>
            <a:ext cx="1838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Сеть декодера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4145400" y="5748840"/>
            <a:ext cx="390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Матрицы ковариаций - диагональные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 flipV="1">
            <a:off x="2373480" y="2352240"/>
            <a:ext cx="636480" cy="71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"/>
          <p:cNvSpPr/>
          <p:nvPr/>
        </p:nvSpPr>
        <p:spPr>
          <a:xfrm flipH="1" flipV="1">
            <a:off x="3852720" y="2417040"/>
            <a:ext cx="636480" cy="66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7"/>
          <p:cNvSpPr/>
          <p:nvPr/>
        </p:nvSpPr>
        <p:spPr>
          <a:xfrm>
            <a:off x="2553480" y="1651320"/>
            <a:ext cx="1936080" cy="670680"/>
          </a:xfrm>
          <a:prstGeom prst="rect">
            <a:avLst/>
          </a:prstGeom>
          <a:blipFill>
            <a:blip r:embed="rId3"/>
            <a:stretch>
              <a:fillRect l="-2585" t="-3692" r="0" b="-369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8"/>
          <p:cNvSpPr/>
          <p:nvPr/>
        </p:nvSpPr>
        <p:spPr>
          <a:xfrm flipV="1">
            <a:off x="7711200" y="2221920"/>
            <a:ext cx="636480" cy="71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9"/>
          <p:cNvSpPr/>
          <p:nvPr/>
        </p:nvSpPr>
        <p:spPr>
          <a:xfrm flipH="1" flipV="1">
            <a:off x="9190800" y="2287080"/>
            <a:ext cx="636480" cy="66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10"/>
          <p:cNvSpPr/>
          <p:nvPr/>
        </p:nvSpPr>
        <p:spPr>
          <a:xfrm>
            <a:off x="7891560" y="1521360"/>
            <a:ext cx="1936080" cy="670680"/>
          </a:xfrm>
          <a:prstGeom prst="rect">
            <a:avLst/>
          </a:prstGeom>
          <a:blipFill>
            <a:blip r:embed="rId4"/>
            <a:stretch>
              <a:fillRect l="-1945" t="-5612" r="-1284" b="-374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0" dur="indefinite" restart="never" nodeType="tmRoot">
          <p:childTnLst>
            <p:seq>
              <p:cTn id="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Вариационный автоэнкодер (VAE)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698760" y="5630400"/>
            <a:ext cx="3318120" cy="985320"/>
          </a:xfrm>
          <a:prstGeom prst="rect">
            <a:avLst/>
          </a:prstGeom>
          <a:blipFill>
            <a:blip r:embed="rId2"/>
            <a:stretch>
              <a:fillRect l="-375" t="0" r="-375" b="-504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1910880" y="5434920"/>
            <a:ext cx="246240" cy="194760"/>
          </a:xfrm>
          <a:prstGeom prst="flowChartExtra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5"/>
          <p:cNvSpPr/>
          <p:nvPr/>
        </p:nvSpPr>
        <p:spPr>
          <a:xfrm>
            <a:off x="4156920" y="5630400"/>
            <a:ext cx="29732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Данный член имеет хорошее приближенное решение (здесь мы приближаем 2 гауссианы)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6"/>
          <p:cNvSpPr/>
          <p:nvPr/>
        </p:nvSpPr>
        <p:spPr>
          <a:xfrm>
            <a:off x="5520240" y="5433480"/>
            <a:ext cx="246240" cy="194760"/>
          </a:xfrm>
          <a:prstGeom prst="flowChartExtra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7"/>
          <p:cNvSpPr/>
          <p:nvPr/>
        </p:nvSpPr>
        <p:spPr>
          <a:xfrm>
            <a:off x="7519320" y="5628960"/>
            <a:ext cx="29732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 этим членом ничего не возможно поделать, поскольку  не вычислить. Но! Мы знаем, что дивергенция Кульбака-Лейблера всегда &gt;= 0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8"/>
          <p:cNvSpPr/>
          <p:nvPr/>
        </p:nvSpPr>
        <p:spPr>
          <a:xfrm>
            <a:off x="8731800" y="5433480"/>
            <a:ext cx="246240" cy="194760"/>
          </a:xfrm>
          <a:prstGeom prst="flowChartExtra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2" dur="indefinite" restart="never" nodeType="tmRoot">
          <p:childTnLst>
            <p:seq>
              <p:cTn id="4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Вариационный автоэнкодер (VAE)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8" name="Объект 9" descr=""/>
          <p:cNvPicPr/>
          <p:nvPr/>
        </p:nvPicPr>
        <p:blipFill>
          <a:blip r:embed="rId1"/>
          <a:stretch/>
        </p:blipFill>
        <p:spPr>
          <a:xfrm>
            <a:off x="7077600" y="1656000"/>
            <a:ext cx="4370400" cy="435096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719280" y="1852920"/>
            <a:ext cx="5780160" cy="527760"/>
          </a:xfrm>
          <a:prstGeom prst="rect">
            <a:avLst/>
          </a:prstGeom>
          <a:blipFill>
            <a:blip r:embed="rId2"/>
            <a:stretch>
              <a:fillRect l="0" t="0" r="0" b="-951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 rot="16200000">
            <a:off x="3347280" y="-246240"/>
            <a:ext cx="322560" cy="5578560"/>
          </a:xfrm>
          <a:prstGeom prst="leftBrace">
            <a:avLst>
              <a:gd name="adj1" fmla="val 42803"/>
              <a:gd name="adj2" fmla="val 50000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171" name="Formula 4"/>
              <p:cNvSpPr txBox="1"/>
              <p:nvPr/>
            </p:nvSpPr>
            <p:spPr>
              <a:xfrm>
                <a:off x="2856240" y="2703960"/>
                <a:ext cx="1304280" cy="409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𝐿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𝑥</m:t>
                            </m:r>
                          </m:e>
                          <m:sup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𝑖</m:t>
                                </m:r>
                              </m:e>
                            </m:d>
                          </m:sup>
                        </m:sSup>
                        <m:r>
                          <m:t xml:space="preserve">,</m:t>
                        </m:r>
                        <m:r>
                          <m:t xml:space="preserve">𝜃</m:t>
                        </m:r>
                        <m:r>
                          <m:t xml:space="preserve">,</m:t>
                        </m:r>
                        <m:r>
                          <m:t xml:space="preserve">𝜙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72" name="CustomShape 5"/>
          <p:cNvSpPr/>
          <p:nvPr/>
        </p:nvSpPr>
        <p:spPr>
          <a:xfrm>
            <a:off x="2856240" y="2703960"/>
            <a:ext cx="1304280" cy="409680"/>
          </a:xfrm>
          <a:prstGeom prst="rect">
            <a:avLst/>
          </a:prstGeom>
          <a:blipFill>
            <a:blip r:embed="rId3"/>
            <a:stretch>
              <a:fillRect l="0" t="0" r="0" b="-598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6818400" y="5147280"/>
            <a:ext cx="1838880" cy="670680"/>
          </a:xfrm>
          <a:prstGeom prst="rect">
            <a:avLst/>
          </a:prstGeom>
          <a:blipFill>
            <a:blip r:embed="rId4"/>
            <a:stretch>
              <a:fillRect l="-2726" t="-1802" r="0" b="-365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10151640" y="3530880"/>
            <a:ext cx="1838880" cy="670680"/>
          </a:xfrm>
          <a:prstGeom prst="rect">
            <a:avLst/>
          </a:prstGeom>
          <a:blipFill>
            <a:blip r:embed="rId5"/>
            <a:stretch>
              <a:fillRect l="-2038" t="-1802" r="0" b="-365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8"/>
          <p:cNvSpPr/>
          <p:nvPr/>
        </p:nvSpPr>
        <p:spPr>
          <a:xfrm>
            <a:off x="7691400" y="4201920"/>
            <a:ext cx="3662280" cy="393840"/>
          </a:xfrm>
          <a:prstGeom prst="rect">
            <a:avLst/>
          </a:prstGeom>
          <a:blipFill>
            <a:blip r:embed="rId6"/>
            <a:stretch>
              <a:fillRect l="-1374" t="-6199" r="0" b="-1560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9"/>
          <p:cNvSpPr/>
          <p:nvPr/>
        </p:nvSpPr>
        <p:spPr>
          <a:xfrm>
            <a:off x="7737840" y="2303640"/>
            <a:ext cx="3636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Сэмплируем  из 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0"/>
          <p:cNvSpPr/>
          <p:nvPr/>
        </p:nvSpPr>
        <p:spPr>
          <a:xfrm>
            <a:off x="7737840" y="2303640"/>
            <a:ext cx="3636000" cy="393840"/>
          </a:xfrm>
          <a:prstGeom prst="rect">
            <a:avLst/>
          </a:prstGeom>
          <a:blipFill>
            <a:blip r:embed="rId7"/>
            <a:stretch>
              <a:fillRect l="-1033" t="-3063" r="0" b="-1874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1"/>
          <p:cNvSpPr/>
          <p:nvPr/>
        </p:nvSpPr>
        <p:spPr>
          <a:xfrm>
            <a:off x="1277280" y="3672720"/>
            <a:ext cx="46641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Для каждого минибатча данных делаем прямой проход по сети, а далее бэкпроп по параметрам!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2"/>
          <p:cNvSpPr/>
          <p:nvPr/>
        </p:nvSpPr>
        <p:spPr>
          <a:xfrm>
            <a:off x="6298200" y="4134600"/>
            <a:ext cx="68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0800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4" dur="indefinite" restart="never" nodeType="tmRoot">
          <p:childTnLst>
            <p:seq>
              <p:cTn id="4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Модели в ML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838080" y="1825560"/>
            <a:ext cx="45244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Дискриминативные: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Обучают функцию, которая отображает вход </a:t>
            </a:r>
            <a:r>
              <a:rPr b="1" i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х</a:t>
            </a:r>
            <a:r>
              <a:rPr b="0" i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 некоторую метку класса </a:t>
            </a:r>
            <a:r>
              <a:rPr b="0" i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 точки зрения теории вероятностей они предсказывают условное распределение </a:t>
            </a:r>
            <a:r>
              <a:rPr b="0" i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p(y|</a:t>
            </a:r>
            <a:r>
              <a:rPr b="1" i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i="1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).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Как правило, такими моделями мы пользуемся в supervised-подходе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6828840" y="1825560"/>
            <a:ext cx="4524480" cy="4350960"/>
          </a:xfrm>
          <a:prstGeom prst="rect">
            <a:avLst/>
          </a:prstGeom>
          <a:blipFill>
            <a:blip r:embed="rId1"/>
            <a:stretch>
              <a:fillRect l="-1955" t="-3502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4316040" y="5927760"/>
            <a:ext cx="3559680" cy="49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Но это далеко не всё !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Вариационный автоэнкодер (VAE)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1" name="Объект 3" descr=""/>
          <p:cNvPicPr/>
          <p:nvPr/>
        </p:nvPicPr>
        <p:blipFill>
          <a:blip r:embed="rId1"/>
          <a:stretch/>
        </p:blipFill>
        <p:spPr>
          <a:xfrm>
            <a:off x="439200" y="3503880"/>
            <a:ext cx="3720600" cy="271728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3404880" y="4527000"/>
            <a:ext cx="1838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Сеть декодера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404880" y="4527000"/>
            <a:ext cx="1838880" cy="670680"/>
          </a:xfrm>
          <a:prstGeom prst="rect">
            <a:avLst/>
          </a:prstGeom>
          <a:blipFill>
            <a:blip r:embed="rId2"/>
            <a:stretch>
              <a:fillRect l="-2038" t="-1802" r="0" b="-365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 flipV="1">
            <a:off x="1162440" y="2885040"/>
            <a:ext cx="636480" cy="71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5"/>
          <p:cNvSpPr/>
          <p:nvPr/>
        </p:nvSpPr>
        <p:spPr>
          <a:xfrm flipH="1" flipV="1">
            <a:off x="2641680" y="2950200"/>
            <a:ext cx="636480" cy="66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6"/>
          <p:cNvSpPr/>
          <p:nvPr/>
        </p:nvSpPr>
        <p:spPr>
          <a:xfrm>
            <a:off x="1342440" y="2184480"/>
            <a:ext cx="193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Сэмплируем  из 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7"/>
          <p:cNvSpPr/>
          <p:nvPr/>
        </p:nvSpPr>
        <p:spPr>
          <a:xfrm>
            <a:off x="1342440" y="2184480"/>
            <a:ext cx="1936080" cy="670680"/>
          </a:xfrm>
          <a:prstGeom prst="rect">
            <a:avLst/>
          </a:prstGeom>
          <a:blipFill>
            <a:blip r:embed="rId3"/>
            <a:stretch>
              <a:fillRect l="-2605" t="-3692" r="-1302" b="-369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8"/>
          <p:cNvSpPr/>
          <p:nvPr/>
        </p:nvSpPr>
        <p:spPr>
          <a:xfrm>
            <a:off x="630360" y="1690560"/>
            <a:ext cx="3852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Используем только сеть декодера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9"/>
          <p:cNvSpPr/>
          <p:nvPr/>
        </p:nvSpPr>
        <p:spPr>
          <a:xfrm>
            <a:off x="865800" y="6117120"/>
            <a:ext cx="286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Сэмплируем  из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0"/>
          <p:cNvSpPr/>
          <p:nvPr/>
        </p:nvSpPr>
        <p:spPr>
          <a:xfrm>
            <a:off x="865800" y="6117120"/>
            <a:ext cx="2867040" cy="369000"/>
          </a:xfrm>
          <a:prstGeom prst="rect">
            <a:avLst/>
          </a:prstGeom>
          <a:blipFill>
            <a:blip r:embed="rId4"/>
            <a:stretch>
              <a:fillRect l="-1319" t="-6637" r="0" b="-2326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Рисунок 7" descr=""/>
          <p:cNvPicPr/>
          <p:nvPr/>
        </p:nvPicPr>
        <p:blipFill>
          <a:blip r:embed="rId5"/>
          <a:stretch/>
        </p:blipFill>
        <p:spPr>
          <a:xfrm>
            <a:off x="5325480" y="1690560"/>
            <a:ext cx="3200040" cy="4495320"/>
          </a:xfrm>
          <a:prstGeom prst="rect">
            <a:avLst/>
          </a:prstGeom>
          <a:ln>
            <a:noFill/>
          </a:ln>
        </p:spPr>
      </p:pic>
      <p:sp>
        <p:nvSpPr>
          <p:cNvPr id="192" name="CustomShape 11"/>
          <p:cNvSpPr/>
          <p:nvPr/>
        </p:nvSpPr>
        <p:spPr>
          <a:xfrm>
            <a:off x="5869440" y="6301800"/>
            <a:ext cx="2013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12"/>
          <p:cNvSpPr/>
          <p:nvPr/>
        </p:nvSpPr>
        <p:spPr>
          <a:xfrm flipV="1">
            <a:off x="5128200" y="2184480"/>
            <a:ext cx="360" cy="317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13"/>
          <p:cNvSpPr/>
          <p:nvPr/>
        </p:nvSpPr>
        <p:spPr>
          <a:xfrm rot="16200000">
            <a:off x="4424040" y="3432960"/>
            <a:ext cx="914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улыбка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14"/>
          <p:cNvSpPr/>
          <p:nvPr/>
        </p:nvSpPr>
        <p:spPr>
          <a:xfrm>
            <a:off x="5906160" y="6301800"/>
            <a:ext cx="2038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положение головы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15"/>
          <p:cNvSpPr/>
          <p:nvPr/>
        </p:nvSpPr>
        <p:spPr>
          <a:xfrm>
            <a:off x="8858880" y="1533600"/>
            <a:ext cx="2916000" cy="52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Ограничения на диагональность матрицы ковариаций гарантируют, что скрытые компоненты – независимы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Различные компоненты </a:t>
            </a:r>
            <a:r>
              <a:rPr b="0" i="1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 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будут кодировать интерпретируемые фичи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Так же вектора </a:t>
            </a:r>
            <a:r>
              <a:rPr b="0" i="1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 </a:t>
            </a:r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из энкодера можно использовать, как хорошие представления для данных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6" dur="indefinite" restart="never" nodeType="tmRoot">
          <p:childTnLst>
            <p:seq>
              <p:cTn id="4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Вариационный автоэнкодер (VAE)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838080" y="1533600"/>
            <a:ext cx="10936440" cy="39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Плюсы модели: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Принципиально иной подход к порождению данных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При помощи энкодера можно получать хорошие представления объектов для других задач, например supervised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Минусы: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Максимизмруемая метрика – хороша, но не настолько, как истинное правдоподобие данных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Порожденные сэмплы достаточно замыленные, по сравнению с SOTA-моделями 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8" dur="indefinite" restart="never" nodeType="tmRoot">
          <p:childTnLst>
            <p:seq>
              <p:cTn id="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Adversarial Network (GAN)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0" name="Рисунок 4" descr=""/>
          <p:cNvPicPr/>
          <p:nvPr/>
        </p:nvPicPr>
        <p:blipFill>
          <a:blip r:embed="rId1"/>
          <a:stretch/>
        </p:blipFill>
        <p:spPr>
          <a:xfrm>
            <a:off x="3371760" y="1495440"/>
            <a:ext cx="4820400" cy="482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Adversarial Network (GAN)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GAN не использует ни каких функций для оценки плотности вероятности! Вместо этого он предлагает интересный теоретико-игровой подход: обучение сэмплированию из распределения данных на основе конкуренции 2-ух игроков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Вопрос: а как сэмплировать из распределения данных высокой размерности ?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Ответ: будем сэмплировать из простого распределения, например, нормального или равномерного, а затем при помощи мощного аппроксиматора приводить это распределение к нужному виду 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Adversarial Network (GAN)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38080" y="1825560"/>
            <a:ext cx="10515240" cy="1856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Сеть Генератора(Generator Network): пытается обмануть дискриминатор, генерируя данные, похожие на реальные</a:t>
            </a:r>
            <a:endParaRPr b="0" lang="ru-RU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Сеть Дискриминатора: пытается отличать фейковые(сгенерированные) примеры от реальных</a:t>
            </a:r>
            <a:endParaRPr b="0" lang="ru-RU" sz="2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5" name="Рисунок 4" descr=""/>
          <p:cNvPicPr/>
          <p:nvPr/>
        </p:nvPicPr>
        <p:blipFill>
          <a:blip r:embed="rId1"/>
          <a:stretch/>
        </p:blipFill>
        <p:spPr>
          <a:xfrm>
            <a:off x="4917240" y="3285360"/>
            <a:ext cx="4461120" cy="308592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>
            <a:off x="6095880" y="3163320"/>
            <a:ext cx="2899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Настоящий или подделка ?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323880" y="4366800"/>
            <a:ext cx="15926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Фейковые картинки от генератора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5"/>
          <p:cNvSpPr/>
          <p:nvPr/>
        </p:nvSpPr>
        <p:spPr>
          <a:xfrm>
            <a:off x="9469440" y="4354560"/>
            <a:ext cx="1592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Настоящие картинки из обучающего мн-ва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>
            <a:off x="3731760" y="6309000"/>
            <a:ext cx="5362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Как правило, в качестве </a:t>
            </a:r>
            <a:r>
              <a:rPr b="0" i="1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 </a:t>
            </a: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выступает случайный шум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4" dur="indefinite" restart="never" nodeType="tmRoot">
          <p:childTnLst>
            <p:seq>
              <p:cTn id="5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Adversarial Network (GAN)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444960" y="1801080"/>
            <a:ext cx="1135548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Обе сети обучаются совместно, оптимизируя min-max критерий: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Дискриминатор выдает вероятность того, что пример – настоящий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Дискриминатор стремится максимизировать  так, чтобы для настоящих картинок  стремились к 1, 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Генератор стримится минимизировать  так, чтобы  стремились к 1(т.е. пытается обмануть дискриминатор)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444960" y="1801080"/>
            <a:ext cx="1135548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3" name="CustomShape 4"/>
          <p:cNvSpPr/>
          <p:nvPr/>
        </p:nvSpPr>
        <p:spPr>
          <a:xfrm rot="16200000">
            <a:off x="6001920" y="2418840"/>
            <a:ext cx="320760" cy="921240"/>
          </a:xfrm>
          <a:prstGeom prst="leftBrace">
            <a:avLst>
              <a:gd name="adj1" fmla="val 8333"/>
              <a:gd name="adj2" fmla="val 50000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5"/>
          <p:cNvSpPr/>
          <p:nvPr/>
        </p:nvSpPr>
        <p:spPr>
          <a:xfrm rot="16200000">
            <a:off x="10066320" y="2154600"/>
            <a:ext cx="320760" cy="1449360"/>
          </a:xfrm>
          <a:prstGeom prst="leftBrace">
            <a:avLst>
              <a:gd name="adj1" fmla="val 8333"/>
              <a:gd name="adj2" fmla="val 50000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6"/>
          <p:cNvSpPr/>
          <p:nvPr/>
        </p:nvSpPr>
        <p:spPr>
          <a:xfrm>
            <a:off x="2909880" y="3062160"/>
            <a:ext cx="4923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Выход дискриминатора для настоящих картинок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7"/>
          <p:cNvSpPr/>
          <p:nvPr/>
        </p:nvSpPr>
        <p:spPr>
          <a:xfrm>
            <a:off x="8094960" y="2923920"/>
            <a:ext cx="3893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Выход дискриминатора для картинок,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созданных генератором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6" dur="indefinite" restart="never" nodeType="tmRoot">
          <p:childTnLst>
            <p:seq>
              <p:cTn id="5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Adversarial Network (GAN)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444960" y="1801080"/>
            <a:ext cx="1135548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Обучаем поочередно: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Градиентный подъем по параметрам 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 startAt="2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Градинетный спуск по параметрам 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444960" y="1801080"/>
            <a:ext cx="1135548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0" name="CustomShape 4"/>
          <p:cNvSpPr/>
          <p:nvPr/>
        </p:nvSpPr>
        <p:spPr>
          <a:xfrm rot="16200000">
            <a:off x="6001920" y="2048040"/>
            <a:ext cx="320760" cy="921240"/>
          </a:xfrm>
          <a:prstGeom prst="leftBrace">
            <a:avLst>
              <a:gd name="adj1" fmla="val 8333"/>
              <a:gd name="adj2" fmla="val 50000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5"/>
          <p:cNvSpPr/>
          <p:nvPr/>
        </p:nvSpPr>
        <p:spPr>
          <a:xfrm rot="16200000">
            <a:off x="10066320" y="1783800"/>
            <a:ext cx="320760" cy="1449360"/>
          </a:xfrm>
          <a:prstGeom prst="leftBrace">
            <a:avLst>
              <a:gd name="adj1" fmla="val 8333"/>
              <a:gd name="adj2" fmla="val 50000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"/>
          <p:cNvSpPr/>
          <p:nvPr/>
        </p:nvSpPr>
        <p:spPr>
          <a:xfrm>
            <a:off x="2909880" y="2691720"/>
            <a:ext cx="4923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Выход дискриминатора для настоящих картинок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7"/>
          <p:cNvSpPr/>
          <p:nvPr/>
        </p:nvSpPr>
        <p:spPr>
          <a:xfrm>
            <a:off x="8094960" y="2553120"/>
            <a:ext cx="3893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Выход дискриминатора для картинок,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созданных генератором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8" dur="indefinite" restart="never" nodeType="tmRoot">
          <p:childTnLst>
            <p:seq>
              <p:cTn id="5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Adversarial Network (GAN)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5" name="TextShape 2"/>
          <p:cNvSpPr txBox="1"/>
          <p:nvPr/>
        </p:nvSpPr>
        <p:spPr>
          <a:xfrm>
            <a:off x="444960" y="1801080"/>
            <a:ext cx="1135548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 практике вместо градинетного спуск по параметрам 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Выполняют градиентный подъем 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6" name="TextShape 3"/>
          <p:cNvSpPr txBox="1"/>
          <p:nvPr/>
        </p:nvSpPr>
        <p:spPr>
          <a:xfrm>
            <a:off x="444960" y="1801080"/>
            <a:ext cx="1135548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7" name="Рисунок 8" descr=""/>
          <p:cNvPicPr/>
          <p:nvPr/>
        </p:nvPicPr>
        <p:blipFill>
          <a:blip r:embed="rId2"/>
          <a:stretch/>
        </p:blipFill>
        <p:spPr>
          <a:xfrm>
            <a:off x="6711840" y="2691000"/>
            <a:ext cx="5193720" cy="288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0" dur="indefinite" restart="never" nodeType="tmRoot">
          <p:childTnLst>
            <p:seq>
              <p:cTn id="6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Adversarial Network (GAN)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9" name="Объект 6" descr=""/>
          <p:cNvPicPr/>
          <p:nvPr/>
        </p:nvPicPr>
        <p:blipFill>
          <a:blip r:embed="rId1"/>
          <a:stretch/>
        </p:blipFill>
        <p:spPr>
          <a:xfrm>
            <a:off x="1348560" y="1690560"/>
            <a:ext cx="8686440" cy="445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" dur="indefinite" restart="never" nodeType="tmRoot">
          <p:childTnLst>
            <p:seq>
              <p:cTn id="6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Deep Convolutional Generative Adversarial Network (DCGAN)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1" name="Объект 5" descr=""/>
          <p:cNvPicPr/>
          <p:nvPr/>
        </p:nvPicPr>
        <p:blipFill>
          <a:blip r:embed="rId1"/>
          <a:stretch/>
        </p:blipFill>
        <p:spPr>
          <a:xfrm>
            <a:off x="965520" y="1825560"/>
            <a:ext cx="10260720" cy="435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Зачем нужны генеративные модели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5" name="Объект 7" descr=""/>
          <p:cNvPicPr/>
          <p:nvPr/>
        </p:nvPicPr>
        <p:blipFill>
          <a:blip r:embed="rId1"/>
          <a:stretch/>
        </p:blipFill>
        <p:spPr>
          <a:xfrm>
            <a:off x="838080" y="1476000"/>
            <a:ext cx="10515240" cy="386856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838080" y="5375520"/>
            <a:ext cx="10408320" cy="140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ru-RU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Генерация фотореалистичных изображений</a:t>
            </a:r>
            <a:endParaRPr b="0" lang="ru-RU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ru-RU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Super resolution</a:t>
            </a:r>
            <a:endParaRPr b="0" lang="ru-RU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ru-RU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colorization</a:t>
            </a:r>
            <a:endParaRPr b="0" lang="ru-RU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ru-RU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Создание искусственных фото/видео(DeepFake)</a:t>
            </a:r>
            <a:endParaRPr b="0" lang="ru-RU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ru-RU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Создание лекарств</a:t>
            </a:r>
            <a:endParaRPr b="0" lang="ru-RU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ru-RU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Диагностика заболеваний</a:t>
            </a:r>
            <a:endParaRPr b="0" lang="ru-RU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ru-RU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Ускорение инженерных расчетов</a:t>
            </a:r>
            <a:endParaRPr b="0" lang="ru-RU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Deep Convolutional Generative Adversarial Network (DCGAN)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Сеть генератора – деконволюционная, использует fractionally-strided convolutions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Сеть дискриминатора – обычная конволюционная сеть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Рекомендации для стабилизации обучения DCGAN: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Заменяем все pooling-слои на strided convolutions в дискриминаторе, и на fractionally-strided convolutions в генераторе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Используем батч-нормализацию в обеих сетях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Не используем полносвязные слои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Используем в генераторе ReLU активации во всех слоях, кроме выходного. Для него используем Tanh.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Используем LeakyReLU во всех слоях дискриминатора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66" dur="indefinite" restart="never" nodeType="tmRoot">
          <p:childTnLst>
            <p:seq>
              <p:cTn id="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Adversarial Network (GAN)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5" name="Объект 7" descr=""/>
          <p:cNvPicPr/>
          <p:nvPr/>
        </p:nvPicPr>
        <p:blipFill>
          <a:blip r:embed="rId1"/>
          <a:stretch/>
        </p:blipFill>
        <p:spPr>
          <a:xfrm>
            <a:off x="1828800" y="1690560"/>
            <a:ext cx="8534520" cy="435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Adversarial Network (GAN)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7" name="Объект 5" descr=""/>
          <p:cNvPicPr/>
          <p:nvPr/>
        </p:nvPicPr>
        <p:blipFill>
          <a:blip r:embed="rId1"/>
          <a:stretch/>
        </p:blipFill>
        <p:spPr>
          <a:xfrm>
            <a:off x="1347840" y="1690560"/>
            <a:ext cx="9496080" cy="435096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950040" y="1690560"/>
            <a:ext cx="332640" cy="3107160"/>
          </a:xfrm>
          <a:prstGeom prst="leftBrace">
            <a:avLst>
              <a:gd name="adj1" fmla="val 8333"/>
              <a:gd name="adj2" fmla="val 50000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3"/>
          <p:cNvSpPr/>
          <p:nvPr/>
        </p:nvSpPr>
        <p:spPr>
          <a:xfrm rot="16200000">
            <a:off x="-682560" y="2844360"/>
            <a:ext cx="2855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Сэмплы из генератора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950040" y="5040720"/>
            <a:ext cx="332640" cy="1000800"/>
          </a:xfrm>
          <a:prstGeom prst="leftBrace">
            <a:avLst>
              <a:gd name="adj1" fmla="val 8333"/>
              <a:gd name="adj2" fmla="val 50000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5"/>
          <p:cNvSpPr/>
          <p:nvPr/>
        </p:nvSpPr>
        <p:spPr>
          <a:xfrm rot="16200000">
            <a:off x="-217800" y="4964400"/>
            <a:ext cx="14050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Сэмпл из усредненых векторов </a:t>
            </a:r>
            <a:r>
              <a:rPr b="1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562680" y="1284480"/>
            <a:ext cx="2519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Улыбающаяся женщина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3082320" y="1284480"/>
            <a:ext cx="2519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Нейтральная женщина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8"/>
          <p:cNvSpPr/>
          <p:nvPr/>
        </p:nvSpPr>
        <p:spPr>
          <a:xfrm>
            <a:off x="5601960" y="1284480"/>
            <a:ext cx="2519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Нейтральный мужчина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9"/>
          <p:cNvSpPr/>
          <p:nvPr/>
        </p:nvSpPr>
        <p:spPr>
          <a:xfrm>
            <a:off x="8045280" y="2388600"/>
            <a:ext cx="2519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Улыбающийся мужчина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0" dur="indefinite" restart="never" nodeType="tmRoot">
          <p:childTnLst>
            <p:seq>
              <p:cTn id="7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Adversarial Network (GAN)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7" name="Объект 21" descr=""/>
          <p:cNvPicPr/>
          <p:nvPr/>
        </p:nvPicPr>
        <p:blipFill>
          <a:blip r:embed="rId1"/>
          <a:stretch/>
        </p:blipFill>
        <p:spPr>
          <a:xfrm>
            <a:off x="1703880" y="1479600"/>
            <a:ext cx="8784000" cy="486648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2496600" y="1608480"/>
            <a:ext cx="31230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Перенос свойств одного домена на другой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6885360" y="1347480"/>
            <a:ext cx="3602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Генерация картинок по описанию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4"/>
          <p:cNvSpPr/>
          <p:nvPr/>
        </p:nvSpPr>
        <p:spPr>
          <a:xfrm>
            <a:off x="6986520" y="3443400"/>
            <a:ext cx="3602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Генерация картинок по эскизу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2" dur="indefinite" restart="never" nodeType="tmRoot">
          <p:childTnLst>
            <p:seq>
              <p:cTn id="7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Adversarial Network (GAN)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838080" y="1690560"/>
            <a:ext cx="65383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Плюсы модели: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Генерируют крайне реалистичные сэмплы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Минусы модели: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Сложно обучить, крайне не стабильные результаты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ru-R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Не можем напрямую работать с плотностями ,  </a:t>
            </a:r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 настоящее время появлются модели, устраняющие недостатки ванильных GAN’ов. Например, Adversarial Autoencoder!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3" name="TextShape 3"/>
          <p:cNvSpPr txBox="1"/>
          <p:nvPr/>
        </p:nvSpPr>
        <p:spPr>
          <a:xfrm>
            <a:off x="838080" y="1690560"/>
            <a:ext cx="653832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54" name="Рисунок 4" descr=""/>
          <p:cNvPicPr/>
          <p:nvPr/>
        </p:nvPicPr>
        <p:blipFill>
          <a:blip r:embed="rId2"/>
          <a:stretch/>
        </p:blipFill>
        <p:spPr>
          <a:xfrm>
            <a:off x="7777800" y="1964880"/>
            <a:ext cx="3174480" cy="317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4" dur="indefinite" restart="never" nodeType="tmRoot">
          <p:childTnLst>
            <p:seq>
              <p:cTn id="7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Зачем нужны генеративные модели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2" restart="whenNotActive" nodeType="interactiveSeq" fill="hold">
                <p:childTnLst>
                  <p:par>
                    <p:cTn id="13" fill="hold">
                      <p:stCondLst/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ru-RU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Подходы к обучению генеративных моделей</a:t>
            </a:r>
            <a:endParaRPr b="0" lang="ru-RU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6" dur="indefinite" restart="never" nodeType="tmRoot">
          <p:childTnLst>
            <p:seq>
              <p:cTn id="1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ru-RU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Таксономия генеративных моделей</a:t>
            </a:r>
            <a:endParaRPr b="0" lang="ru-RU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1" name="Рисунок 6" descr=""/>
          <p:cNvPicPr/>
          <p:nvPr/>
        </p:nvPicPr>
        <p:blipFill>
          <a:blip r:embed="rId1"/>
          <a:stretch/>
        </p:blipFill>
        <p:spPr>
          <a:xfrm>
            <a:off x="1032480" y="1690560"/>
            <a:ext cx="9189720" cy="457020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838080" y="1941840"/>
            <a:ext cx="19209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Явным образом моделируют плотность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9758160" y="2277720"/>
            <a:ext cx="22035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Явным образом плотность не задается, но умеем сэмплировать 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1816560" y="2866680"/>
            <a:ext cx="679320" cy="55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5"/>
          <p:cNvSpPr/>
          <p:nvPr/>
        </p:nvSpPr>
        <p:spPr>
          <a:xfrm flipH="1">
            <a:off x="8204760" y="3016080"/>
            <a:ext cx="1553040" cy="68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8" dur="indefinite" restart="never" nodeType="tmRoot">
          <p:childTnLst>
            <p:seq>
              <p:cTn id="1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PixelRNN и PixelCNN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0" dur="indefinite" restart="never" nodeType="tmRoot">
          <p:childTnLst>
            <p:seq>
              <p:cTn id="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8080" y="1825560"/>
            <a:ext cx="645192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9" name="Рисунок 14" descr=""/>
          <p:cNvPicPr/>
          <p:nvPr/>
        </p:nvPicPr>
        <p:blipFill>
          <a:blip r:embed="rId2"/>
          <a:stretch/>
        </p:blipFill>
        <p:spPr>
          <a:xfrm>
            <a:off x="7290360" y="1690560"/>
            <a:ext cx="4228920" cy="3720600"/>
          </a:xfrm>
          <a:prstGeom prst="rect">
            <a:avLst/>
          </a:prstGeom>
          <a:ln>
            <a:noFill/>
          </a:ln>
        </p:spPr>
      </p:pic>
      <p:sp>
        <p:nvSpPr>
          <p:cNvPr id="100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PixelRNN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7414200" y="1690560"/>
            <a:ext cx="3150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4"/>
          <p:cNvSpPr/>
          <p:nvPr/>
        </p:nvSpPr>
        <p:spPr>
          <a:xfrm>
            <a:off x="7426440" y="1690560"/>
            <a:ext cx="360" cy="349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2" dur="indefinite" restart="never" nodeType="tmRoot">
          <p:childTnLst>
            <p:seq>
              <p:cTn id="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ru-R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PixelCNN</a:t>
            </a:r>
            <a:endParaRPr b="0" lang="ru-R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838080" y="1825560"/>
            <a:ext cx="616068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Генерируем пиксели в той же последовательности, что и в PixelRNN.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Только зависимости между контекстным регионом и целевым пикселем описываются при помощи CNN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Такая модель учится на порядки быстрее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Максимизируем правдоподобие картинки 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Так же присутствует проблема медленной генерации картинки</a:t>
            </a:r>
            <a:endParaRPr b="0" lang="ru-R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5" name="Рисунок 8" descr=""/>
          <p:cNvPicPr/>
          <p:nvPr/>
        </p:nvPicPr>
        <p:blipFill>
          <a:blip r:embed="rId1"/>
          <a:stretch/>
        </p:blipFill>
        <p:spPr>
          <a:xfrm>
            <a:off x="6999480" y="1690560"/>
            <a:ext cx="4470120" cy="383508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8278920" y="1054440"/>
            <a:ext cx="2248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Softmax по каналам для каждого пикселя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4" dur="indefinite" restart="never" nodeType="tmRoot">
          <p:childTnLst>
            <p:seq>
              <p:cTn id="2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Application>LibreOffice/5.2.7.2$Linux_X86_64 LibreOffice_project/20m0$Build-2</Application>
  <Words>1742</Words>
  <Paragraphs>224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2018-11-26T23:48:15Z</dcterms:created>
  <dc:creator>Пользователь Microsoft Office</dc:creator>
  <dc:description/>
  <dc:language>ru-RU</dc:language>
  <cp:lastModifiedBy/>
  <dcterms:modified xsi:type="dcterms:W3CDTF">2019-04-04T21:08:27Z</dcterms:modified>
  <cp:revision>45</cp:revision>
  <dc:subject/>
  <dc:title>Генеративнае модели: AE, GAN.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35</vt:i4>
  </property>
</Properties>
</file>